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9" r:id="rId3"/>
    <p:sldId id="278" r:id="rId4"/>
    <p:sldId id="256" r:id="rId5"/>
    <p:sldId id="257" r:id="rId6"/>
    <p:sldId id="258" r:id="rId7"/>
    <p:sldId id="259" r:id="rId8"/>
    <p:sldId id="260" r:id="rId9"/>
    <p:sldId id="261" r:id="rId10"/>
    <p:sldId id="265" r:id="rId11"/>
    <p:sldId id="262" r:id="rId12"/>
    <p:sldId id="263" r:id="rId13"/>
    <p:sldId id="266" r:id="rId14"/>
    <p:sldId id="268" r:id="rId15"/>
    <p:sldId id="267" r:id="rId16"/>
    <p:sldId id="269" r:id="rId17"/>
    <p:sldId id="271" r:id="rId18"/>
    <p:sldId id="264" r:id="rId19"/>
    <p:sldId id="275" r:id="rId20"/>
    <p:sldId id="276" r:id="rId21"/>
    <p:sldId id="270" r:id="rId22"/>
    <p:sldId id="274" r:id="rId23"/>
    <p:sldId id="272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F960-D787-4D95-9F91-B76876F30E17}" type="datetimeFigureOut">
              <a:rPr lang="es-MX" smtClean="0"/>
              <a:t>10/05/2013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35E-CF94-48C5-8EE4-9CC6734382EC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40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F960-D787-4D95-9F91-B76876F30E17}" type="datetimeFigureOut">
              <a:rPr lang="es-MX" smtClean="0"/>
              <a:t>10/05/2013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35E-CF94-48C5-8EE4-9CC6734382EC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804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F960-D787-4D95-9F91-B76876F30E17}" type="datetimeFigureOut">
              <a:rPr lang="es-MX" smtClean="0"/>
              <a:t>10/05/2013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35E-CF94-48C5-8EE4-9CC6734382EC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0191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F960-D787-4D95-9F91-B76876F30E17}" type="datetimeFigureOut">
              <a:rPr lang="es-MX" smtClean="0"/>
              <a:t>10/05/2013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35E-CF94-48C5-8EE4-9CC6734382EC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004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F960-D787-4D95-9F91-B76876F30E17}" type="datetimeFigureOut">
              <a:rPr lang="es-MX" smtClean="0"/>
              <a:t>10/05/2013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35E-CF94-48C5-8EE4-9CC6734382EC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308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F960-D787-4D95-9F91-B76876F30E17}" type="datetimeFigureOut">
              <a:rPr lang="es-MX" smtClean="0"/>
              <a:t>10/05/2013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35E-CF94-48C5-8EE4-9CC6734382EC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075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F960-D787-4D95-9F91-B76876F30E17}" type="datetimeFigureOut">
              <a:rPr lang="es-MX" smtClean="0"/>
              <a:t>10/05/2013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35E-CF94-48C5-8EE4-9CC6734382EC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748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F960-D787-4D95-9F91-B76876F30E17}" type="datetimeFigureOut">
              <a:rPr lang="es-MX" smtClean="0"/>
              <a:t>10/05/2013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35E-CF94-48C5-8EE4-9CC6734382EC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08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F960-D787-4D95-9F91-B76876F30E17}" type="datetimeFigureOut">
              <a:rPr lang="es-MX" smtClean="0"/>
              <a:t>10/05/2013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35E-CF94-48C5-8EE4-9CC6734382EC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718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F960-D787-4D95-9F91-B76876F30E17}" type="datetimeFigureOut">
              <a:rPr lang="es-MX" smtClean="0"/>
              <a:t>10/05/2013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35E-CF94-48C5-8EE4-9CC6734382EC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089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F960-D787-4D95-9F91-B76876F30E17}" type="datetimeFigureOut">
              <a:rPr lang="es-MX" smtClean="0"/>
              <a:t>10/05/2013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2B35E-CF94-48C5-8EE4-9CC6734382EC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418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BF960-D787-4D95-9F91-B76876F30E17}" type="datetimeFigureOut">
              <a:rPr lang="es-MX" smtClean="0"/>
              <a:t>10/05/2013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2B35E-CF94-48C5-8EE4-9CC6734382EC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616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IDEAS PARA EL REPASO A.P.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s-MX" sz="4300" b="1" dirty="0"/>
              <a:t>4 características del romance y del soneto</a:t>
            </a:r>
            <a:endParaRPr lang="en-US" sz="4300" b="1" dirty="0"/>
          </a:p>
          <a:p>
            <a:pPr lvl="0"/>
            <a:r>
              <a:rPr lang="es-MX" sz="4300" b="1" dirty="0"/>
              <a:t>Obras / escritores / épocas</a:t>
            </a:r>
            <a:endParaRPr lang="en-US" sz="4300" b="1" dirty="0"/>
          </a:p>
          <a:p>
            <a:pPr lvl="0"/>
            <a:r>
              <a:rPr lang="es-MX" sz="4300" b="1" dirty="0"/>
              <a:t>Poesía, pp. 549-551</a:t>
            </a:r>
            <a:endParaRPr lang="en-US" sz="4300" b="1" dirty="0"/>
          </a:p>
          <a:p>
            <a:pPr lvl="0"/>
            <a:r>
              <a:rPr lang="es-MX" sz="4300" b="1" dirty="0" smtClean="0"/>
              <a:t>Apuntes </a:t>
            </a:r>
            <a:r>
              <a:rPr lang="es-MX" sz="4300" b="1" smtClean="0"/>
              <a:t>personales y </a:t>
            </a:r>
            <a:r>
              <a:rPr lang="es-MX" sz="4300" b="1" dirty="0" smtClean="0"/>
              <a:t>hojas de práctica</a:t>
            </a:r>
            <a:endParaRPr lang="en-US" sz="4300" b="1" dirty="0"/>
          </a:p>
          <a:p>
            <a:pPr marL="0" indent="0">
              <a:buNone/>
            </a:pPr>
            <a:r>
              <a:rPr lang="es-MX" sz="4300" b="1" dirty="0" smtClean="0"/>
              <a:t>	- </a:t>
            </a:r>
            <a:r>
              <a:rPr lang="es-MX" sz="4300" b="1" dirty="0"/>
              <a:t>términos </a:t>
            </a:r>
            <a:r>
              <a:rPr lang="es-MX" sz="4300" b="1" dirty="0" smtClean="0"/>
              <a:t>(refiere a la lista </a:t>
            </a:r>
            <a:r>
              <a:rPr lang="es-MX" sz="4300" b="1" dirty="0"/>
              <a:t>A.P.)</a:t>
            </a:r>
            <a:endParaRPr lang="en-US" sz="4300" b="1" dirty="0"/>
          </a:p>
          <a:p>
            <a:pPr marL="0" lvl="0" indent="0">
              <a:buNone/>
            </a:pPr>
            <a:r>
              <a:rPr lang="es-MX" sz="4300" b="1" dirty="0" smtClean="0"/>
              <a:t>	- </a:t>
            </a:r>
            <a:r>
              <a:rPr lang="es-MX" sz="4300" b="1" dirty="0"/>
              <a:t>obras </a:t>
            </a:r>
            <a:r>
              <a:rPr lang="es-MX" sz="4300" b="1" dirty="0" smtClean="0"/>
              <a:t>(refiere a las fichas)</a:t>
            </a:r>
            <a:r>
              <a:rPr lang="es-MX" sz="4400" b="1" dirty="0"/>
              <a:t> </a:t>
            </a:r>
            <a:endParaRPr lang="es-MX" sz="4400" b="1" dirty="0" smtClean="0"/>
          </a:p>
          <a:p>
            <a:pPr lvl="0"/>
            <a:r>
              <a:rPr lang="es-MX" sz="4400" b="1" dirty="0" err="1" smtClean="0"/>
              <a:t>Powerpoints</a:t>
            </a:r>
            <a:endParaRPr lang="en-US" sz="4400" b="1" dirty="0"/>
          </a:p>
          <a:p>
            <a:pPr marL="0" indent="0">
              <a:buNone/>
            </a:pPr>
            <a:r>
              <a:rPr lang="es-MX" sz="4400" b="1" dirty="0" smtClean="0"/>
              <a:t>	-</a:t>
            </a:r>
            <a:r>
              <a:rPr lang="es-MX" sz="4400" b="1" dirty="0"/>
              <a:t>obras</a:t>
            </a:r>
            <a:endParaRPr lang="en-US" sz="4400" b="1" dirty="0"/>
          </a:p>
          <a:p>
            <a:pPr marL="0" indent="0">
              <a:buNone/>
            </a:pPr>
            <a:r>
              <a:rPr lang="es-MX" sz="4400" b="1" dirty="0" smtClean="0"/>
              <a:t>	-</a:t>
            </a:r>
            <a:r>
              <a:rPr lang="es-MX" sz="4400" b="1" dirty="0"/>
              <a:t>formas poéticas y épocas</a:t>
            </a:r>
            <a:endParaRPr lang="en-US" sz="4400" b="1" dirty="0"/>
          </a:p>
          <a:p>
            <a:pPr marL="0" indent="0">
              <a:buNone/>
            </a:pPr>
            <a:endParaRPr lang="en-US" sz="43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2692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La época colonial (1492-1810)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800" dirty="0" smtClean="0"/>
              <a:t>La literatura de la época de las Américas bajo la dominación de los españoles </a:t>
            </a:r>
          </a:p>
          <a:p>
            <a:r>
              <a:rPr lang="es-MX" sz="4800" dirty="0" smtClean="0"/>
              <a:t>Desde la conquista hasta las independencias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3330073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i="1" dirty="0" smtClean="0"/>
              <a:t>El neoclasicismo (siglo 18)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4400" dirty="0" smtClean="0"/>
              <a:t>Un regreso al estilo clásico de los griegos y los romanos.</a:t>
            </a:r>
          </a:p>
          <a:p>
            <a:r>
              <a:rPr lang="es-MX" sz="4400" dirty="0" smtClean="0"/>
              <a:t>La época de la revolución norteamericana contra </a:t>
            </a:r>
            <a:r>
              <a:rPr lang="es-MX" sz="4400" dirty="0"/>
              <a:t>I</a:t>
            </a:r>
            <a:r>
              <a:rPr lang="es-MX" sz="4400" dirty="0" smtClean="0"/>
              <a:t>nglaterra</a:t>
            </a:r>
          </a:p>
          <a:p>
            <a:r>
              <a:rPr lang="es-MX" sz="4400" dirty="0" smtClean="0"/>
              <a:t>La constitución norteamericana crea la primera democracia en tiempos modernos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2788776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El romanticismo (siglo 19)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Una reacción contra el neoclasicismo </a:t>
            </a:r>
          </a:p>
          <a:p>
            <a:r>
              <a:rPr lang="es-MX" sz="3600" dirty="0" smtClean="0"/>
              <a:t>Abraza la subjetividad</a:t>
            </a:r>
          </a:p>
          <a:p>
            <a:r>
              <a:rPr lang="es-MX" sz="3600" dirty="0" smtClean="0"/>
              <a:t>Vemos “yo” el poeta</a:t>
            </a:r>
          </a:p>
          <a:p>
            <a:r>
              <a:rPr lang="es-MX" sz="3600" dirty="0" smtClean="0"/>
              <a:t>La razón cede a la fantasía y al sentimiento</a:t>
            </a:r>
          </a:p>
          <a:p>
            <a:r>
              <a:rPr lang="es-MX" sz="3600" dirty="0" smtClean="0"/>
              <a:t>Los hechos heroicos de la Edad Media</a:t>
            </a:r>
          </a:p>
          <a:p>
            <a:r>
              <a:rPr lang="es-MX" sz="3600" dirty="0" smtClean="0"/>
              <a:t>La exaltación de los pueblos autóctonos del continente Americano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367695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i="1" dirty="0" smtClean="0"/>
              <a:t>El realismo (segunda mitad del siglo 19 hasta el presente)</a:t>
            </a:r>
            <a:endParaRPr lang="es-MX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s-MX" sz="5700" dirty="0" smtClean="0"/>
              <a:t>Intenta captar la realidad del modo más completo</a:t>
            </a:r>
          </a:p>
          <a:p>
            <a:r>
              <a:rPr lang="es-MX" sz="5700" dirty="0" smtClean="0"/>
              <a:t>Incluye:</a:t>
            </a:r>
          </a:p>
          <a:p>
            <a:r>
              <a:rPr lang="es-MX" sz="5700" b="1" i="1" dirty="0"/>
              <a:t>E</a:t>
            </a:r>
            <a:r>
              <a:rPr lang="es-MX" sz="5700" b="1" i="1" dirty="0" smtClean="0"/>
              <a:t>l costumbrismo </a:t>
            </a:r>
            <a:r>
              <a:rPr lang="es-MX" sz="5700" dirty="0" smtClean="0"/>
              <a:t>– capta las costumbres de una región (</a:t>
            </a:r>
            <a:r>
              <a:rPr lang="es-MX" sz="5700" b="1" i="1" dirty="0" smtClean="0"/>
              <a:t>el regionalismo</a:t>
            </a:r>
            <a:r>
              <a:rPr lang="es-MX" sz="5700" dirty="0" smtClean="0"/>
              <a:t>) (</a:t>
            </a:r>
            <a:r>
              <a:rPr lang="es-MX" sz="5700" b="1" i="1" dirty="0" smtClean="0"/>
              <a:t>el criollismo </a:t>
            </a:r>
            <a:r>
              <a:rPr lang="es-MX" sz="5700" dirty="0" smtClean="0"/>
              <a:t>en </a:t>
            </a:r>
            <a:r>
              <a:rPr lang="es-MX" sz="5700" dirty="0" err="1" smtClean="0"/>
              <a:t>latinoamérica</a:t>
            </a:r>
            <a:r>
              <a:rPr lang="es-MX" sz="5700" dirty="0" smtClean="0"/>
              <a:t>)</a:t>
            </a:r>
          </a:p>
          <a:p>
            <a:r>
              <a:rPr lang="es-MX" sz="5700" b="1" i="1" dirty="0" smtClean="0"/>
              <a:t>El naturalismo </a:t>
            </a:r>
            <a:r>
              <a:rPr lang="es-MX" sz="5700" dirty="0" smtClean="0"/>
              <a:t>– Las vidas de los seres humanos son determinados por fuerzas que ellos no pueden controlar (como su medio ambiente o su herencia)</a:t>
            </a:r>
          </a:p>
          <a:p>
            <a:pPr algn="r"/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6647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La Generación del 98 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4400" dirty="0" smtClean="0"/>
              <a:t>Es un término (no un movimiento)  que refiere a un grupo de escritores españoles que vivieron durante la Guerra con los Estados Unidos (1898).</a:t>
            </a:r>
          </a:p>
          <a:p>
            <a:r>
              <a:rPr lang="es-MX" sz="4400" dirty="0" smtClean="0"/>
              <a:t>Incluye</a:t>
            </a:r>
            <a:r>
              <a:rPr lang="es-MX" sz="4400" b="1" dirty="0" smtClean="0"/>
              <a:t> Antonio Machado, Miguel de Unamuno</a:t>
            </a:r>
            <a:r>
              <a:rPr lang="es-MX" sz="4400" dirty="0" smtClean="0"/>
              <a:t>.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3498772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El modernismo (siglo 20)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4400" dirty="0" smtClean="0"/>
              <a:t>Un rechazo del criollismo para crear una lírica más cosmopolita.</a:t>
            </a:r>
          </a:p>
          <a:p>
            <a:r>
              <a:rPr lang="es-MX" sz="4400" dirty="0" smtClean="0"/>
              <a:t>Experimentó mucho con las formas y métricas poéticas.</a:t>
            </a:r>
          </a:p>
          <a:p>
            <a:r>
              <a:rPr lang="es-MX" sz="4400" dirty="0" smtClean="0"/>
              <a:t>Empezó con </a:t>
            </a:r>
            <a:r>
              <a:rPr lang="es-MX" sz="4400" b="1" dirty="0" smtClean="0"/>
              <a:t>Rubén Darío </a:t>
            </a:r>
            <a:r>
              <a:rPr lang="es-MX" sz="4400" dirty="0" smtClean="0"/>
              <a:t>en las Américas y se transportó a España.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4028765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El existencialismo (siglo 20)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800" dirty="0" smtClean="0"/>
              <a:t>Una filosofía en que sus adherentes desconfían en Dios o en la vida eterna</a:t>
            </a:r>
          </a:p>
          <a:p>
            <a:r>
              <a:rPr lang="es-MX" sz="4800" dirty="0" smtClean="0"/>
              <a:t>La vida en la tierra es la única existencia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3843178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El feminismo (siglo 20)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4400" dirty="0" smtClean="0"/>
              <a:t>Movimiento que presenta a la mujer el punto de vista de la mujer y lucha por los derechos de la mujer.</a:t>
            </a:r>
          </a:p>
          <a:p>
            <a:r>
              <a:rPr lang="es-MX" sz="4400" i="1" dirty="0" smtClean="0"/>
              <a:t>Alfonsina Storni, Julia de Burgos, Nancy Morejón, Rosa Montero</a:t>
            </a:r>
            <a:endParaRPr lang="es-MX" sz="4400" i="1" dirty="0"/>
          </a:p>
        </p:txBody>
      </p:sp>
    </p:spTree>
    <p:extLst>
      <p:ext uri="{BB962C8B-B14F-4D97-AF65-F5344CB8AC3E}">
        <p14:creationId xmlns:p14="http://schemas.microsoft.com/office/powerpoint/2010/main" val="678640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El vanguardismo (siglo 20)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4000" dirty="0" smtClean="0"/>
              <a:t>Término general que incluye varios movimientos experimentales como:</a:t>
            </a:r>
          </a:p>
          <a:p>
            <a:r>
              <a:rPr lang="es-MX" sz="4000" b="1" dirty="0" smtClean="0"/>
              <a:t>El surrealismo </a:t>
            </a:r>
            <a:r>
              <a:rPr lang="es-MX" sz="4000" dirty="0" smtClean="0"/>
              <a:t>– una mezcla de imágenes irreales y irracionales </a:t>
            </a:r>
            <a:r>
              <a:rPr lang="es-MX" sz="4000" i="1" dirty="0" smtClean="0"/>
              <a:t>(pinturas de Salvador Dalí, </a:t>
            </a:r>
            <a:r>
              <a:rPr lang="es-MX" sz="4000" i="1" dirty="0" err="1" smtClean="0"/>
              <a:t>Walking</a:t>
            </a:r>
            <a:r>
              <a:rPr lang="es-MX" sz="4000" i="1" dirty="0" smtClean="0"/>
              <a:t> </a:t>
            </a:r>
            <a:r>
              <a:rPr lang="es-MX" sz="4000" i="1" dirty="0" err="1" smtClean="0"/>
              <a:t>Around</a:t>
            </a:r>
            <a:r>
              <a:rPr lang="es-MX" sz="4000" i="1" dirty="0" smtClean="0"/>
              <a:t> de Pablo Neruda)</a:t>
            </a:r>
          </a:p>
          <a:p>
            <a:r>
              <a:rPr lang="es-MX" sz="4000" b="1" dirty="0" smtClean="0"/>
              <a:t>La Poesía Negra </a:t>
            </a:r>
            <a:r>
              <a:rPr lang="es-MX" sz="4000" dirty="0" smtClean="0"/>
              <a:t>del Caribe </a:t>
            </a:r>
          </a:p>
          <a:p>
            <a:r>
              <a:rPr lang="es-MX" sz="4000" b="1" dirty="0" smtClean="0"/>
              <a:t>El Teatro absurdo </a:t>
            </a:r>
            <a:endParaRPr lang="es-MX" sz="4000" b="1" dirty="0"/>
          </a:p>
        </p:txBody>
      </p:sp>
    </p:spTree>
    <p:extLst>
      <p:ext uri="{BB962C8B-B14F-4D97-AF65-F5344CB8AC3E}">
        <p14:creationId xmlns:p14="http://schemas.microsoft.com/office/powerpoint/2010/main" val="3058031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La poesía negra (siglo 20)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s-MX" sz="3600" dirty="0" smtClean="0"/>
              <a:t>Parte del Vanguardismo</a:t>
            </a:r>
          </a:p>
          <a:p>
            <a:r>
              <a:rPr lang="es-MX" sz="3600" dirty="0" smtClean="0"/>
              <a:t>Movimiento literario que representa las ideas y las luchas de los negros en las islas del Caribe.</a:t>
            </a:r>
          </a:p>
          <a:p>
            <a:r>
              <a:rPr lang="es-MX" sz="3600" dirty="0" smtClean="0"/>
              <a:t>Utiliza los ritmos y sonidos de la música afroantillana así como signos de su cultura.</a:t>
            </a:r>
          </a:p>
          <a:p>
            <a:r>
              <a:rPr lang="es-MX" sz="3600" i="1" dirty="0" smtClean="0"/>
              <a:t>(“Balada de los dos abuelos”, “Mujer negra”)</a:t>
            </a:r>
            <a:endParaRPr lang="es-MX" sz="3600" i="1" dirty="0"/>
          </a:p>
        </p:txBody>
      </p:sp>
    </p:spTree>
    <p:extLst>
      <p:ext uri="{BB962C8B-B14F-4D97-AF65-F5344CB8AC3E}">
        <p14:creationId xmlns:p14="http://schemas.microsoft.com/office/powerpoint/2010/main" val="15849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MÁS IDEAS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s-MX" sz="6300" b="1" dirty="0" smtClean="0"/>
              <a:t>Repasar en detalle las obras largas usando las fichas que hicimos en clase:</a:t>
            </a:r>
          </a:p>
          <a:p>
            <a:r>
              <a:rPr lang="es-MX" sz="6300" b="1" i="1" dirty="0" smtClean="0"/>
              <a:t>Lazarillo de Tormes</a:t>
            </a:r>
          </a:p>
          <a:p>
            <a:r>
              <a:rPr lang="es-MX" sz="6300" b="1" i="1" dirty="0" smtClean="0"/>
              <a:t>El burlador de Sevilla</a:t>
            </a:r>
          </a:p>
          <a:p>
            <a:r>
              <a:rPr lang="es-MX" sz="6300" b="1" i="1" dirty="0" smtClean="0"/>
              <a:t>La casa de Bernarda Alba</a:t>
            </a:r>
          </a:p>
          <a:p>
            <a:r>
              <a:rPr lang="es-MX" sz="6300" b="1" i="1" dirty="0" smtClean="0"/>
              <a:t>San Manuel Bueno, mártir</a:t>
            </a:r>
          </a:p>
          <a:p>
            <a:r>
              <a:rPr lang="es-MX" sz="6300" b="1" i="1" dirty="0" smtClean="0"/>
              <a:t>Don Quijote de la Mancha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7988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El teatro absurdo (siglo 20)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4800" dirty="0" smtClean="0"/>
              <a:t>Parte del Vanguardismo</a:t>
            </a:r>
          </a:p>
          <a:p>
            <a:r>
              <a:rPr lang="es-MX" sz="4800" dirty="0" smtClean="0"/>
              <a:t>Se desobedece por completo las unidades de tiempo, espacio y acción.</a:t>
            </a:r>
          </a:p>
          <a:p>
            <a:r>
              <a:rPr lang="es-MX" sz="4800" i="1" dirty="0" smtClean="0"/>
              <a:t>(Historia del hombre que se convirtió en perro)</a:t>
            </a:r>
            <a:endParaRPr lang="es-MX" sz="4800" i="1" dirty="0"/>
          </a:p>
        </p:txBody>
      </p:sp>
    </p:spTree>
    <p:extLst>
      <p:ext uri="{BB962C8B-B14F-4D97-AF65-F5344CB8AC3E}">
        <p14:creationId xmlns:p14="http://schemas.microsoft.com/office/powerpoint/2010/main" val="3369481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i="1" dirty="0" smtClean="0"/>
              <a:t>El boom (siglo 20)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r>
              <a:rPr lang="es-MX" dirty="0" smtClean="0"/>
              <a:t>Un grupo de novelistas hispanoamericanos de mediados del siglo 20</a:t>
            </a:r>
          </a:p>
          <a:p>
            <a:r>
              <a:rPr lang="es-MX" dirty="0" smtClean="0"/>
              <a:t>Incluye: </a:t>
            </a:r>
          </a:p>
          <a:p>
            <a:r>
              <a:rPr lang="es-MX" b="1" dirty="0" smtClean="0"/>
              <a:t>Lo Fantástico </a:t>
            </a:r>
            <a:r>
              <a:rPr lang="es-MX" dirty="0" smtClean="0"/>
              <a:t>en que se borra la </a:t>
            </a:r>
            <a:r>
              <a:rPr lang="es-MX" dirty="0" err="1" smtClean="0"/>
              <a:t>linea</a:t>
            </a:r>
            <a:r>
              <a:rPr lang="es-MX" dirty="0" smtClean="0"/>
              <a:t> entre la realidad y la fantasía muchas veces en forma de “sueños” </a:t>
            </a:r>
            <a:r>
              <a:rPr lang="es-MX" b="1" dirty="0" smtClean="0"/>
              <a:t>(Borges, Cortázar…)</a:t>
            </a:r>
          </a:p>
          <a:p>
            <a:r>
              <a:rPr lang="es-MX" b="1" dirty="0"/>
              <a:t>E</a:t>
            </a:r>
            <a:r>
              <a:rPr lang="es-MX" b="1" dirty="0" smtClean="0"/>
              <a:t>l Realismo Mágico </a:t>
            </a:r>
            <a:r>
              <a:rPr lang="es-MX" dirty="0" smtClean="0"/>
              <a:t>en que se incorpora elementos irreales dentro de un cuadro realista </a:t>
            </a:r>
            <a:r>
              <a:rPr lang="es-MX" b="1" dirty="0" smtClean="0"/>
              <a:t>(Gabriel García Márquez)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875202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La literatura chicana (siglo 20)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4800" dirty="0" smtClean="0"/>
              <a:t>Movimiento literario que utiliza temas que describen la vida de familias de origen latinoamericana en Estados Unidos.</a:t>
            </a:r>
          </a:p>
          <a:p>
            <a:r>
              <a:rPr lang="es-MX" sz="4800" i="1" dirty="0" smtClean="0"/>
              <a:t>(“Y no se lo tragó la tierra”, “La noche buena”, Mi caballo mago”)</a:t>
            </a:r>
            <a:endParaRPr lang="es-MX" sz="4800" i="1" dirty="0"/>
          </a:p>
        </p:txBody>
      </p:sp>
    </p:spTree>
    <p:extLst>
      <p:ext uri="{BB962C8B-B14F-4D97-AF65-F5344CB8AC3E}">
        <p14:creationId xmlns:p14="http://schemas.microsoft.com/office/powerpoint/2010/main" val="4014517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Temas A.P.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s-MX" sz="4800" dirty="0" smtClean="0"/>
              <a:t>Las sociedades en contacto: Pluralismo racial y desigualdad económica</a:t>
            </a:r>
          </a:p>
          <a:p>
            <a:r>
              <a:rPr lang="es-MX" sz="4800" dirty="0" smtClean="0"/>
              <a:t>La construcción del género: Machismo y feminismo</a:t>
            </a:r>
          </a:p>
          <a:p>
            <a:r>
              <a:rPr lang="es-MX" sz="4800" dirty="0" smtClean="0"/>
              <a:t>Tiempo y espacio: Tema y técnica</a:t>
            </a:r>
          </a:p>
        </p:txBody>
      </p:sp>
    </p:spTree>
    <p:extLst>
      <p:ext uri="{BB962C8B-B14F-4D97-AF65-F5344CB8AC3E}">
        <p14:creationId xmlns:p14="http://schemas.microsoft.com/office/powerpoint/2010/main" val="1900360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Temas A.P.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4800" dirty="0" smtClean="0"/>
              <a:t>Las </a:t>
            </a:r>
            <a:r>
              <a:rPr lang="es-MX" sz="4800" dirty="0"/>
              <a:t>relaciones interpersonales y sociales</a:t>
            </a:r>
          </a:p>
          <a:p>
            <a:r>
              <a:rPr lang="es-MX" sz="4800" dirty="0"/>
              <a:t>La dualidad del ser y la enigma de la existencia</a:t>
            </a:r>
          </a:p>
          <a:p>
            <a:r>
              <a:rPr lang="es-MX" sz="4800" dirty="0"/>
              <a:t>La imaginación y la creación literaria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046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MÁS IDEAS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lvl="0"/>
            <a:r>
              <a:rPr lang="es-MX" sz="3600" b="1" dirty="0"/>
              <a:t>Escribir sobre poemas</a:t>
            </a:r>
            <a:endParaRPr lang="en-US" sz="3600" b="1" dirty="0"/>
          </a:p>
          <a:p>
            <a:pPr marL="0" indent="0">
              <a:buNone/>
            </a:pPr>
            <a:r>
              <a:rPr lang="es-MX" sz="3600" b="1" dirty="0" smtClean="0"/>
              <a:t>	- </a:t>
            </a:r>
            <a:r>
              <a:rPr lang="es-MX" sz="3600" b="1" dirty="0"/>
              <a:t>sílabas</a:t>
            </a:r>
            <a:endParaRPr lang="en-US" sz="3600" b="1" dirty="0"/>
          </a:p>
          <a:p>
            <a:pPr marL="0" indent="0">
              <a:buNone/>
            </a:pPr>
            <a:r>
              <a:rPr lang="es-MX" sz="3600" b="1" dirty="0" smtClean="0"/>
              <a:t>	- </a:t>
            </a:r>
            <a:r>
              <a:rPr lang="es-MX" sz="3600" b="1" dirty="0"/>
              <a:t>rima</a:t>
            </a:r>
            <a:endParaRPr lang="en-US" sz="3600" b="1" dirty="0"/>
          </a:p>
          <a:p>
            <a:pPr marL="0" indent="0">
              <a:buNone/>
            </a:pPr>
            <a:r>
              <a:rPr lang="es-MX" sz="3600" b="1" dirty="0" smtClean="0"/>
              <a:t>	- </a:t>
            </a:r>
            <a:r>
              <a:rPr lang="es-MX" sz="3600" b="1" dirty="0"/>
              <a:t># de versos en cada estrofa</a:t>
            </a:r>
            <a:endParaRPr lang="en-US" sz="3600" b="1" dirty="0"/>
          </a:p>
          <a:p>
            <a:pPr marL="0" indent="0">
              <a:buNone/>
            </a:pPr>
            <a:r>
              <a:rPr lang="es-MX" sz="3600" b="1" dirty="0" smtClean="0"/>
              <a:t>	- </a:t>
            </a:r>
            <a:r>
              <a:rPr lang="es-MX" sz="3600" b="1" dirty="0"/>
              <a:t>¿estribillo?</a:t>
            </a:r>
            <a:endParaRPr lang="en-US" sz="3600" b="1" dirty="0"/>
          </a:p>
          <a:p>
            <a:pPr marL="0" indent="0">
              <a:buNone/>
            </a:pPr>
            <a:r>
              <a:rPr lang="es-MX" sz="3600" b="1" dirty="0" smtClean="0"/>
              <a:t>	- </a:t>
            </a:r>
            <a:r>
              <a:rPr lang="es-MX" sz="3600" b="1" dirty="0"/>
              <a:t>ejemplos de técnicas </a:t>
            </a:r>
            <a:r>
              <a:rPr lang="es-MX" sz="3600" b="1" dirty="0" smtClean="0"/>
              <a:t>literarias</a:t>
            </a:r>
            <a:r>
              <a:rPr lang="en-US" sz="3600" b="1" dirty="0"/>
              <a:t> </a:t>
            </a:r>
            <a:r>
              <a:rPr lang="es-MX" sz="3600" b="1" dirty="0" smtClean="0"/>
              <a:t>(En </a:t>
            </a:r>
            <a:r>
              <a:rPr lang="es-MX" sz="3600" b="1" dirty="0"/>
              <a:t>el </a:t>
            </a:r>
            <a:r>
              <a:rPr lang="es-MX" sz="3600" b="1" dirty="0" smtClean="0"/>
              <a:t>	verso </a:t>
            </a:r>
            <a:r>
              <a:rPr lang="es-MX" sz="3600" b="1" dirty="0"/>
              <a:t>3 veo un ejemplo del uso de la </a:t>
            </a:r>
            <a:r>
              <a:rPr lang="es-MX" sz="3600" b="1" dirty="0" smtClean="0"/>
              <a:t>	metonimia </a:t>
            </a:r>
            <a:r>
              <a:rPr lang="es-MX" sz="3600" b="1" dirty="0"/>
              <a:t>“….” porque …)</a:t>
            </a:r>
            <a:endParaRPr lang="en-US" sz="3600" b="1" dirty="0"/>
          </a:p>
          <a:p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73278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838199"/>
          </a:xfrm>
        </p:spPr>
        <p:txBody>
          <a:bodyPr/>
          <a:lstStyle/>
          <a:p>
            <a:r>
              <a:rPr lang="es-MX" b="1" i="1" dirty="0" smtClean="0"/>
              <a:t>4 características del romance</a:t>
            </a:r>
            <a:endParaRPr lang="es-MX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772400" cy="4953000"/>
          </a:xfrm>
        </p:spPr>
        <p:txBody>
          <a:bodyPr numCol="1"/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tx1"/>
                </a:solidFill>
              </a:rPr>
              <a:t>Relata un evento histórico (oral)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tx1"/>
                </a:solidFill>
              </a:rPr>
              <a:t>Empieza “en medias res” (en medio de la historia)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tx1"/>
                </a:solidFill>
              </a:rPr>
              <a:t>Una serie indefinida de versos con o sin estribillo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tx1"/>
                </a:solidFill>
              </a:rPr>
              <a:t>Es octosílabo con rima asonante en los versos pares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348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4 características del soneto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s-MX" sz="4000" dirty="0" smtClean="0"/>
              <a:t>4 estrofas – 2 cuartetos (de 4 versos) y 2 tercetos (de 3 versos)</a:t>
            </a:r>
          </a:p>
          <a:p>
            <a:r>
              <a:rPr lang="es-MX" sz="4000" dirty="0" smtClean="0"/>
              <a:t>Rima consonante – ABBA, ABBA en los cuartetos y una combinación CDE para los tercetos</a:t>
            </a:r>
          </a:p>
          <a:p>
            <a:r>
              <a:rPr lang="es-MX" sz="4000" dirty="0" smtClean="0"/>
              <a:t>Endecasílabo – 11 sílabas</a:t>
            </a:r>
          </a:p>
          <a:p>
            <a:r>
              <a:rPr lang="es-MX" sz="4000" dirty="0" smtClean="0"/>
              <a:t>El planteamiento y el desarrollo = los cuartetos, la resolución = los tercetos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84635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La edad media (300-1492)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4400" dirty="0" smtClean="0"/>
              <a:t>Los siglos entre la desintegración del Imperio romano y el Renacimiento en el siglo XV</a:t>
            </a:r>
          </a:p>
          <a:p>
            <a:r>
              <a:rPr lang="es-MX" sz="4400" dirty="0" smtClean="0"/>
              <a:t>Tradición oral – cuentos y romances.</a:t>
            </a:r>
          </a:p>
        </p:txBody>
      </p:sp>
    </p:spTree>
    <p:extLst>
      <p:ext uri="{BB962C8B-B14F-4D97-AF65-F5344CB8AC3E}">
        <p14:creationId xmlns:p14="http://schemas.microsoft.com/office/powerpoint/2010/main" val="367894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El renacimiento (1500-1600)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4800" dirty="0" smtClean="0"/>
              <a:t>Un reencuentro con la cultura clásica de Grecia y Roma</a:t>
            </a:r>
          </a:p>
          <a:p>
            <a:r>
              <a:rPr lang="es-MX" sz="4800" dirty="0" smtClean="0"/>
              <a:t>La época de exploración y la conquista del </a:t>
            </a:r>
            <a:r>
              <a:rPr lang="es-MX" sz="4800" dirty="0"/>
              <a:t>N</a:t>
            </a:r>
            <a:r>
              <a:rPr lang="es-MX" sz="4800" dirty="0" smtClean="0"/>
              <a:t>uevo Mundo</a:t>
            </a:r>
          </a:p>
          <a:p>
            <a:r>
              <a:rPr lang="es-MX" sz="4800" dirty="0" smtClean="0"/>
              <a:t>Termina con la pérdida de la Armada Española.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875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El barroco (1600-1750)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4400" dirty="0" smtClean="0"/>
              <a:t>Movimiento cultural asociado con el siglo XVII </a:t>
            </a:r>
          </a:p>
          <a:p>
            <a:r>
              <a:rPr lang="es-MX" sz="4400" dirty="0" smtClean="0"/>
              <a:t>Estilo muy adornado con muchos elementos retóricos.</a:t>
            </a:r>
          </a:p>
          <a:p>
            <a:r>
              <a:rPr lang="es-MX" sz="4400" dirty="0" smtClean="0"/>
              <a:t>Expresa un desengaño con la vida </a:t>
            </a:r>
          </a:p>
          <a:p>
            <a:r>
              <a:rPr lang="es-MX" sz="4400" dirty="0" smtClean="0"/>
              <a:t>Tema: Las apariencias engañan y confunden.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2208791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El siglo de oro (siglos 16 y 17)</a:t>
            </a:r>
            <a:endParaRPr lang="es-MX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4800" dirty="0" smtClean="0"/>
              <a:t>Cien años de la mejor literatura del renacimiento y el barroco</a:t>
            </a:r>
          </a:p>
          <a:p>
            <a:r>
              <a:rPr lang="es-MX" sz="4800" i="1" dirty="0" smtClean="0"/>
              <a:t>(Lazarillo, Don Quijote, El burlador de Sevilla, sonetos </a:t>
            </a:r>
            <a:r>
              <a:rPr lang="es-MX" sz="4800" i="1" dirty="0"/>
              <a:t>de la </a:t>
            </a:r>
            <a:r>
              <a:rPr lang="es-MX" sz="4800" i="1" dirty="0" smtClean="0"/>
              <a:t>Vega, </a:t>
            </a:r>
            <a:r>
              <a:rPr lang="es-MX" sz="4800" i="1" dirty="0" err="1" smtClean="0"/>
              <a:t>Gٕóngora</a:t>
            </a:r>
            <a:r>
              <a:rPr lang="es-MX" sz="4800" i="1" dirty="0" smtClean="0"/>
              <a:t>, Quevedo)</a:t>
            </a:r>
            <a:endParaRPr lang="es-MX" sz="4800" i="1" dirty="0"/>
          </a:p>
        </p:txBody>
      </p:sp>
    </p:spTree>
    <p:extLst>
      <p:ext uri="{BB962C8B-B14F-4D97-AF65-F5344CB8AC3E}">
        <p14:creationId xmlns:p14="http://schemas.microsoft.com/office/powerpoint/2010/main" val="3420596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922</Words>
  <Application>Microsoft Office PowerPoint</Application>
  <PresentationFormat>On-screen Show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IDEAS PARA EL REPASO A.P.</vt:lpstr>
      <vt:lpstr>MÁS IDEAS</vt:lpstr>
      <vt:lpstr>MÁS IDEAS</vt:lpstr>
      <vt:lpstr>4 características del romance</vt:lpstr>
      <vt:lpstr>4 características del soneto</vt:lpstr>
      <vt:lpstr>La edad media (300-1492)</vt:lpstr>
      <vt:lpstr>El renacimiento (1500-1600)</vt:lpstr>
      <vt:lpstr>El barroco (1600-1750)</vt:lpstr>
      <vt:lpstr>El siglo de oro (siglos 16 y 17)</vt:lpstr>
      <vt:lpstr>La época colonial (1492-1810)</vt:lpstr>
      <vt:lpstr>El neoclasicismo (siglo 18)</vt:lpstr>
      <vt:lpstr>El romanticismo (siglo 19)</vt:lpstr>
      <vt:lpstr>El realismo (segunda mitad del siglo 19 hasta el presente)</vt:lpstr>
      <vt:lpstr>La Generación del 98 </vt:lpstr>
      <vt:lpstr>El modernismo (siglo 20)</vt:lpstr>
      <vt:lpstr>El existencialismo (siglo 20)</vt:lpstr>
      <vt:lpstr>El feminismo (siglo 20)</vt:lpstr>
      <vt:lpstr>El vanguardismo (siglo 20)</vt:lpstr>
      <vt:lpstr>La poesía negra (siglo 20)</vt:lpstr>
      <vt:lpstr>El teatro absurdo (siglo 20)</vt:lpstr>
      <vt:lpstr>El boom (siglo 20)</vt:lpstr>
      <vt:lpstr>La literatura chicana (siglo 20)</vt:lpstr>
      <vt:lpstr>Temas A.P.</vt:lpstr>
      <vt:lpstr>Temas A.P.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Características del romance</dc:title>
  <dc:creator>Don Grishaw</dc:creator>
  <cp:lastModifiedBy>Don Grishaw</cp:lastModifiedBy>
  <cp:revision>23</cp:revision>
  <dcterms:created xsi:type="dcterms:W3CDTF">2013-04-19T17:12:53Z</dcterms:created>
  <dcterms:modified xsi:type="dcterms:W3CDTF">2013-05-10T13:51:36Z</dcterms:modified>
</cp:coreProperties>
</file>